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77" r:id="rId3"/>
    <p:sldId id="279" r:id="rId4"/>
    <p:sldId id="280" r:id="rId5"/>
    <p:sldId id="281" r:id="rId6"/>
    <p:sldId id="258" r:id="rId7"/>
    <p:sldId id="260" r:id="rId8"/>
    <p:sldId id="262" r:id="rId9"/>
    <p:sldId id="270" r:id="rId10"/>
    <p:sldId id="274" r:id="rId11"/>
    <p:sldId id="275" r:id="rId12"/>
    <p:sldId id="276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CC0AB-BD7D-4333-B2A6-E01FF4A246A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C23F9-2FA7-4F8E-B9CE-C11D30CC84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C23F9-2FA7-4F8E-B9CE-C11D30CC845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C23F9-2FA7-4F8E-B9CE-C11D30CC845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C23F9-2FA7-4F8E-B9CE-C11D30CC845F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C23F9-2FA7-4F8E-B9CE-C11D30CC845F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8E348E-DAD0-4F9A-985C-D1DAEC5865F0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6A0E0F-05A7-4BD2-9056-784DC710D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B42C94BAF31FC0A2F157FD9587951975A22041387217AE903940E67A00022A793D3E48E7B74J7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7B42C94BAF31FC0A2F157FD9587951975A22041387217AE903940E67A00022A793D3E48B7D4193F37DJ5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547260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Реализация    в    учреждениях здравоохранения    Волгоградской области    мероприятий     Плана противодействия     коррупции    в министерстве здравоохранения волгоградской области       </a:t>
            </a:r>
            <a:br>
              <a:rPr lang="ru-RU" sz="3000" dirty="0" smtClean="0">
                <a:solidFill>
                  <a:schemeClr val="tx1"/>
                </a:solidFill>
                <a:latin typeface="+mn-lt"/>
              </a:rPr>
            </a:br>
            <a:r>
              <a:rPr lang="ru-RU" sz="3000" dirty="0" smtClean="0">
                <a:solidFill>
                  <a:schemeClr val="tx1"/>
                </a:solidFill>
                <a:latin typeface="+mn-lt"/>
              </a:rPr>
              <a:t>     на  2013-2015 годы</a:t>
            </a:r>
            <a:endParaRPr lang="ru-RU" sz="3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525343"/>
            <a:ext cx="6400800" cy="720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400" b="0" dirty="0" smtClean="0">
                <a:latin typeface="+mn-lt"/>
              </a:rPr>
              <a:t>Руководителям кадровых служб учреждений здравоохранения Волгоградской </a:t>
            </a:r>
            <a:r>
              <a:rPr lang="ru-RU" sz="2400" b="0" dirty="0" smtClean="0">
                <a:latin typeface="+mn-lt"/>
              </a:rPr>
              <a:t>области </a:t>
            </a:r>
            <a:r>
              <a:rPr lang="ru-RU" sz="2400" b="0" dirty="0" smtClean="0">
                <a:latin typeface="+mn-lt"/>
              </a:rPr>
              <a:t>провести  комплекс  следующих  </a:t>
            </a:r>
            <a:r>
              <a:rPr lang="ru-RU" sz="2400" b="0" dirty="0" smtClean="0">
                <a:latin typeface="+mn-lt"/>
              </a:rPr>
              <a:t>мероприятий: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94360" lvl="0" indent="-457200" algn="just">
              <a:buNone/>
            </a:pPr>
            <a:r>
              <a:rPr lang="ru-RU" sz="2000" dirty="0" smtClean="0"/>
              <a:t>1.     Определить лиц, ответственных за профилактику 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коррупционных и иных правонарушений в учреждении 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здравоохранения Волгоградской области.</a:t>
            </a:r>
          </a:p>
          <a:p>
            <a:pPr marL="594360" lvl="0" indent="-457200" algn="just">
              <a:buNone/>
            </a:pPr>
            <a:endParaRPr lang="ru-RU" sz="2000" dirty="0" smtClean="0"/>
          </a:p>
          <a:p>
            <a:pPr marL="594360" lvl="0" indent="-457200" algn="just">
              <a:buNone/>
            </a:pPr>
            <a:r>
              <a:rPr lang="ru-RU" sz="2000" dirty="0" smtClean="0"/>
              <a:t>2.   Проведение семинара по информированию  работников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учреждения об установленных действующим 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законодательством Российской Федерации уголовной 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ответственности за получение дачу взятки, посредничество 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во взяточничестве и мерах административной 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ответственности за незаконное вознаграждение от имени </a:t>
            </a:r>
          </a:p>
          <a:p>
            <a:pPr marL="594360" lvl="0" indent="-457200" algn="just">
              <a:buNone/>
            </a:pPr>
            <a:r>
              <a:rPr lang="ru-RU" sz="2000" dirty="0" smtClean="0"/>
              <a:t>юридического лица.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22891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760680"/>
          </a:xfrm>
        </p:spPr>
        <p:txBody>
          <a:bodyPr>
            <a:normAutofit/>
          </a:bodyPr>
          <a:lstStyle/>
          <a:p>
            <a:pPr marL="594360" indent="-457200" algn="just">
              <a:buNone/>
            </a:pPr>
            <a:r>
              <a:rPr lang="ru-RU" sz="2000" dirty="0" smtClean="0"/>
              <a:t>3. </a:t>
            </a:r>
            <a:r>
              <a:rPr lang="ru-RU" sz="2000" dirty="0" smtClean="0"/>
              <a:t>Проведение  комплекса</a:t>
            </a:r>
            <a:r>
              <a:rPr lang="ru-RU" sz="2000" dirty="0" smtClean="0"/>
              <a:t> </a:t>
            </a:r>
            <a:r>
              <a:rPr lang="ru-RU" sz="2000" dirty="0" smtClean="0"/>
              <a:t>разъяснительных </a:t>
            </a:r>
            <a:r>
              <a:rPr lang="ru-RU" sz="2000" dirty="0" smtClean="0"/>
              <a:t> мер </a:t>
            </a:r>
            <a:r>
              <a:rPr lang="ru-RU" sz="2000" dirty="0" smtClean="0"/>
              <a:t>по </a:t>
            </a:r>
            <a:endParaRPr lang="ru-RU" sz="2000" dirty="0" smtClean="0"/>
          </a:p>
          <a:p>
            <a:pPr marL="594360" indent="-457200" algn="just">
              <a:buNone/>
            </a:pPr>
            <a:r>
              <a:rPr lang="ru-RU" sz="2000" dirty="0" smtClean="0"/>
              <a:t>недопущению поведения</a:t>
            </a:r>
            <a:r>
              <a:rPr lang="ru-RU" sz="2000" dirty="0" smtClean="0"/>
              <a:t>, которое может восприниматься </a:t>
            </a:r>
            <a:endParaRPr lang="ru-RU" sz="2000" dirty="0" smtClean="0"/>
          </a:p>
          <a:p>
            <a:pPr marL="594360" indent="-457200" algn="just">
              <a:buNone/>
            </a:pPr>
            <a:r>
              <a:rPr lang="ru-RU" sz="2000" dirty="0" smtClean="0"/>
              <a:t>окружающими как </a:t>
            </a:r>
            <a:r>
              <a:rPr lang="ru-RU" sz="2000" dirty="0" smtClean="0"/>
              <a:t>обещание или предложение дачи взятки </a:t>
            </a:r>
            <a:endParaRPr lang="ru-RU" sz="2000" dirty="0" smtClean="0"/>
          </a:p>
          <a:p>
            <a:pPr marL="594360" indent="-457200" algn="just">
              <a:buNone/>
            </a:pPr>
            <a:r>
              <a:rPr lang="ru-RU" sz="2000" dirty="0" smtClean="0"/>
              <a:t>либо </a:t>
            </a:r>
            <a:r>
              <a:rPr lang="ru-RU" sz="2000" dirty="0" smtClean="0"/>
              <a:t>как </a:t>
            </a:r>
            <a:r>
              <a:rPr lang="ru-RU" sz="2000" dirty="0" smtClean="0"/>
              <a:t>согласие </a:t>
            </a:r>
            <a:r>
              <a:rPr lang="ru-RU" sz="2000" dirty="0" smtClean="0"/>
              <a:t>принять взятку или как просьба о даче </a:t>
            </a:r>
            <a:endParaRPr lang="ru-RU" sz="2000" dirty="0" smtClean="0"/>
          </a:p>
          <a:p>
            <a:pPr marL="594360" indent="-457200" algn="just">
              <a:buNone/>
            </a:pPr>
            <a:r>
              <a:rPr lang="ru-RU" sz="2000" dirty="0" smtClean="0"/>
              <a:t>взятки </a:t>
            </a:r>
            <a:r>
              <a:rPr lang="ru-RU" sz="2000" dirty="0" smtClean="0"/>
              <a:t> </a:t>
            </a:r>
            <a:r>
              <a:rPr lang="ru-RU" sz="2000" dirty="0" smtClean="0"/>
              <a:t>(</a:t>
            </a:r>
            <a:r>
              <a:rPr lang="ru-RU" sz="2000" dirty="0" smtClean="0"/>
              <a:t>действия высказывания).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4. </a:t>
            </a:r>
            <a:r>
              <a:rPr lang="ru-RU" sz="2000" dirty="0" smtClean="0"/>
              <a:t>Размещение в учреждениях  наглядной  агитации по </a:t>
            </a:r>
          </a:p>
          <a:p>
            <a:pPr algn="just">
              <a:buNone/>
            </a:pPr>
            <a:r>
              <a:rPr lang="ru-RU" sz="2000" dirty="0" smtClean="0"/>
              <a:t>противодействию коррупции.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2200" dirty="0" smtClean="0"/>
              <a:t>	</a:t>
            </a:r>
            <a:r>
              <a:rPr lang="ru-RU" sz="2400" dirty="0" smtClean="0"/>
              <a:t>	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	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8000" dirty="0" smtClean="0"/>
              <a:t>В </a:t>
            </a:r>
            <a:r>
              <a:rPr lang="ru-RU" sz="8000" dirty="0" smtClean="0"/>
              <a:t>целях оказания методической </a:t>
            </a:r>
            <a:r>
              <a:rPr lang="ru-RU" sz="8000" dirty="0" smtClean="0"/>
              <a:t>помощи  </a:t>
            </a:r>
            <a:r>
              <a:rPr lang="ru-RU" sz="8000" dirty="0" smtClean="0"/>
              <a:t>для </a:t>
            </a:r>
            <a:r>
              <a:rPr lang="ru-RU" sz="8000" dirty="0" smtClean="0"/>
              <a:t>реализации </a:t>
            </a:r>
          </a:p>
          <a:p>
            <a:pPr algn="just">
              <a:buNone/>
            </a:pPr>
            <a:r>
              <a:rPr lang="ru-RU" sz="8000" dirty="0" smtClean="0"/>
              <a:t>указанных  мероприятий</a:t>
            </a:r>
            <a:r>
              <a:rPr lang="ru-RU" sz="8000" dirty="0" smtClean="0"/>
              <a:t>, рекомендуем </a:t>
            </a:r>
            <a:r>
              <a:rPr lang="ru-RU" sz="8000" dirty="0" smtClean="0"/>
              <a:t>руководствоваться:</a:t>
            </a:r>
          </a:p>
          <a:p>
            <a:pPr algn="just">
              <a:buNone/>
            </a:pPr>
            <a:r>
              <a:rPr lang="ru-RU" sz="8000" dirty="0" smtClean="0"/>
              <a:t> </a:t>
            </a:r>
          </a:p>
          <a:p>
            <a:pPr algn="just">
              <a:buNone/>
            </a:pPr>
            <a:r>
              <a:rPr lang="ru-RU" sz="8000" dirty="0" smtClean="0"/>
              <a:t>«Обзором  </a:t>
            </a:r>
            <a:r>
              <a:rPr lang="ru-RU" sz="8000" dirty="0" smtClean="0"/>
              <a:t>рекомендаций по осуществлению </a:t>
            </a:r>
            <a:r>
              <a:rPr lang="ru-RU" sz="8000" dirty="0" smtClean="0"/>
              <a:t>комплекса </a:t>
            </a:r>
          </a:p>
          <a:p>
            <a:pPr algn="just">
              <a:buNone/>
            </a:pPr>
            <a:r>
              <a:rPr lang="ru-RU" sz="8000" dirty="0" smtClean="0"/>
              <a:t>организационных</a:t>
            </a:r>
            <a:r>
              <a:rPr lang="ru-RU" sz="8000" dirty="0" smtClean="0"/>
              <a:t>, </a:t>
            </a:r>
            <a:r>
              <a:rPr lang="ru-RU" sz="8000" dirty="0" smtClean="0"/>
              <a:t>разъяснительных </a:t>
            </a:r>
            <a:r>
              <a:rPr lang="ru-RU" sz="8000" dirty="0" smtClean="0"/>
              <a:t>и иных мер </a:t>
            </a:r>
            <a:r>
              <a:rPr lang="ru-RU" sz="8000" dirty="0" smtClean="0"/>
              <a:t>по </a:t>
            </a:r>
            <a:r>
              <a:rPr lang="ru-RU" sz="8000" dirty="0" smtClean="0"/>
              <a:t>недопущению </a:t>
            </a: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должностными  </a:t>
            </a:r>
            <a:r>
              <a:rPr lang="ru-RU" sz="8000" dirty="0" smtClean="0"/>
              <a:t>лицами поведения, которое </a:t>
            </a:r>
            <a:r>
              <a:rPr lang="ru-RU" sz="8000" dirty="0" smtClean="0"/>
              <a:t>может </a:t>
            </a:r>
            <a:r>
              <a:rPr lang="ru-RU" sz="8000" dirty="0" smtClean="0"/>
              <a:t>восприниматься </a:t>
            </a: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окружающими  </a:t>
            </a:r>
            <a:r>
              <a:rPr lang="ru-RU" sz="8000" dirty="0" smtClean="0"/>
              <a:t>как обещание дачи </a:t>
            </a:r>
            <a:r>
              <a:rPr lang="ru-RU" sz="8000" dirty="0" smtClean="0"/>
              <a:t>взятки </a:t>
            </a:r>
            <a:r>
              <a:rPr lang="ru-RU" sz="8000" dirty="0" smtClean="0"/>
              <a:t>или предложение дачи </a:t>
            </a: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взятки </a:t>
            </a:r>
            <a:r>
              <a:rPr lang="ru-RU" sz="8000" dirty="0" smtClean="0"/>
              <a:t>либо как согласие </a:t>
            </a:r>
            <a:r>
              <a:rPr lang="ru-RU" sz="8000" dirty="0" smtClean="0"/>
              <a:t>принять </a:t>
            </a:r>
            <a:r>
              <a:rPr lang="ru-RU" sz="8000" dirty="0" smtClean="0"/>
              <a:t>взятку или как просьба о даче </a:t>
            </a: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взятки</a:t>
            </a:r>
            <a:r>
              <a:rPr lang="ru-RU" sz="8000" dirty="0" smtClean="0"/>
              <a:t>»  от 10 июля </a:t>
            </a:r>
            <a:r>
              <a:rPr lang="ru-RU" sz="8000" dirty="0" smtClean="0"/>
              <a:t>2013 </a:t>
            </a:r>
            <a:r>
              <a:rPr lang="ru-RU" sz="8000" dirty="0" smtClean="0"/>
              <a:t>г. N 18-2/10/2-3836, подготовленный  </a:t>
            </a: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Министерством  труда </a:t>
            </a:r>
            <a:r>
              <a:rPr lang="ru-RU" sz="8000" dirty="0" smtClean="0"/>
              <a:t>и социальной защиты </a:t>
            </a:r>
            <a:r>
              <a:rPr lang="ru-RU" sz="8000" dirty="0" smtClean="0"/>
              <a:t>Российской</a:t>
            </a:r>
          </a:p>
          <a:p>
            <a:pPr algn="just">
              <a:buNone/>
            </a:pPr>
            <a:r>
              <a:rPr lang="ru-RU" sz="8000" dirty="0" smtClean="0"/>
              <a:t>Федерации.</a:t>
            </a:r>
          </a:p>
          <a:p>
            <a:pPr algn="just">
              <a:buNone/>
            </a:pPr>
            <a:endParaRPr lang="ru-RU" sz="6200" dirty="0" smtClean="0"/>
          </a:p>
          <a:p>
            <a:pPr algn="just">
              <a:buNone/>
            </a:pPr>
            <a:r>
              <a:rPr lang="ru-RU" sz="6200" dirty="0" smtClean="0"/>
              <a:t>	«</a:t>
            </a:r>
            <a:r>
              <a:rPr lang="ru-RU" sz="8000" dirty="0" smtClean="0"/>
              <a:t>Памяткой по недопущению государственными гражданскими </a:t>
            </a:r>
          </a:p>
          <a:p>
            <a:pPr algn="just">
              <a:buNone/>
            </a:pPr>
            <a:r>
              <a:rPr lang="ru-RU" sz="8000" dirty="0" smtClean="0"/>
              <a:t>служащими Волгоградской области, замещающими должности </a:t>
            </a:r>
          </a:p>
          <a:p>
            <a:pPr algn="just">
              <a:buNone/>
            </a:pPr>
            <a:r>
              <a:rPr lang="ru-RU" sz="8000" dirty="0" smtClean="0"/>
              <a:t>государственной гражданской службы в министерстве </a:t>
            </a:r>
          </a:p>
          <a:p>
            <a:pPr algn="just">
              <a:buNone/>
            </a:pPr>
            <a:r>
              <a:rPr lang="ru-RU" sz="8000" dirty="0" smtClean="0"/>
              <a:t>здравоохранения Волгоградской области и работниками </a:t>
            </a:r>
          </a:p>
          <a:p>
            <a:pPr algn="just">
              <a:buNone/>
            </a:pPr>
            <a:r>
              <a:rPr lang="ru-RU" sz="8000" dirty="0" smtClean="0"/>
              <a:t>подведомственных учреждений поведения, которое может </a:t>
            </a:r>
          </a:p>
          <a:p>
            <a:pPr algn="just">
              <a:buNone/>
            </a:pPr>
            <a:r>
              <a:rPr lang="ru-RU" sz="8000" dirty="0" smtClean="0"/>
              <a:t>восприниматься окружающими как обещание или предложение </a:t>
            </a:r>
          </a:p>
          <a:p>
            <a:pPr algn="just">
              <a:buNone/>
            </a:pPr>
            <a:r>
              <a:rPr lang="ru-RU" sz="8000" dirty="0" smtClean="0"/>
              <a:t>дачи взятки либо как согласие принять взятку или как просьба о </a:t>
            </a:r>
          </a:p>
          <a:p>
            <a:pPr algn="just">
              <a:buNone/>
            </a:pPr>
            <a:endParaRPr lang="ru-RU" sz="6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467600" cy="572149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даче </a:t>
            </a:r>
            <a:r>
              <a:rPr lang="ru-RU" sz="2000" dirty="0" smtClean="0"/>
              <a:t>взятки», подготовленной </a:t>
            </a:r>
            <a:r>
              <a:rPr lang="ru-RU" sz="2000" dirty="0" smtClean="0"/>
              <a:t>сектором государственной </a:t>
            </a:r>
          </a:p>
          <a:p>
            <a:pPr algn="just">
              <a:buNone/>
            </a:pPr>
            <a:r>
              <a:rPr lang="ru-RU" sz="2000" dirty="0" smtClean="0"/>
              <a:t>службы </a:t>
            </a:r>
            <a:r>
              <a:rPr lang="ru-RU" sz="2000" dirty="0" smtClean="0"/>
              <a:t>и </a:t>
            </a:r>
            <a:r>
              <a:rPr lang="ru-RU" sz="2000" dirty="0" smtClean="0"/>
              <a:t>кадровой работы </a:t>
            </a:r>
            <a:r>
              <a:rPr lang="ru-RU" sz="2000" dirty="0" smtClean="0"/>
              <a:t>министерства здравоохранения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Волгоградской области</a:t>
            </a:r>
            <a:r>
              <a:rPr lang="ru-RU" sz="2000" dirty="0" smtClean="0"/>
              <a:t>. 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Руководителям  </a:t>
            </a:r>
            <a:r>
              <a:rPr lang="ru-RU" sz="2000" dirty="0" smtClean="0"/>
              <a:t>кадровых служб  в срок </a:t>
            </a:r>
            <a:r>
              <a:rPr lang="ru-RU" sz="2000" dirty="0" smtClean="0"/>
              <a:t>до 01.08.2014 </a:t>
            </a:r>
          </a:p>
          <a:p>
            <a:pPr>
              <a:buNone/>
            </a:pPr>
            <a:r>
              <a:rPr lang="ru-RU" sz="2000" dirty="0" smtClean="0"/>
              <a:t>предоставить </a:t>
            </a:r>
            <a:r>
              <a:rPr lang="ru-RU" sz="2000" dirty="0" smtClean="0"/>
              <a:t>отчет о </a:t>
            </a:r>
            <a:r>
              <a:rPr lang="ru-RU" sz="2000" dirty="0" smtClean="0"/>
              <a:t>проделанной </a:t>
            </a:r>
            <a:r>
              <a:rPr lang="ru-RU" sz="2000" dirty="0" smtClean="0"/>
              <a:t>работе на </a:t>
            </a:r>
            <a:r>
              <a:rPr lang="ru-RU" sz="2000" dirty="0" smtClean="0"/>
              <a:t>имя </a:t>
            </a:r>
          </a:p>
          <a:p>
            <a:pPr>
              <a:buNone/>
            </a:pPr>
            <a:r>
              <a:rPr lang="ru-RU" sz="2000" dirty="0" smtClean="0"/>
              <a:t>заместителя министра  Е.П. Дроновой  на адрес </a:t>
            </a:r>
          </a:p>
          <a:p>
            <a:pPr>
              <a:buNone/>
            </a:pPr>
            <a:r>
              <a:rPr lang="ru-RU" sz="2000" dirty="0" smtClean="0"/>
              <a:t>электронной </a:t>
            </a:r>
            <a:r>
              <a:rPr lang="ru-RU" sz="2000" dirty="0" smtClean="0"/>
              <a:t>почты : </a:t>
            </a:r>
            <a:endParaRPr lang="ru-RU" sz="20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en-US" sz="2200" dirty="0" smtClean="0"/>
              <a:t>puhovnikova@oblzdrav.volganet.ru</a:t>
            </a:r>
            <a:endParaRPr lang="ru-RU" sz="2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Основные понятия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sz="2900" b="1" dirty="0" smtClean="0"/>
              <a:t>Коррупция</a:t>
            </a:r>
            <a:r>
              <a:rPr lang="ru-RU" sz="2900" dirty="0" smtClean="0"/>
              <a:t>-злоупотребление служебным 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положением, дача взятки, получение взятки,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злоупотребление полномочиями, коммерческий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подкуп либо иное незаконное использование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физическим лицом своего должностного положения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вопреки законным интересам  общества и государства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в целях получения выгоды в виде денег, ценностей,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иного </a:t>
            </a:r>
            <a:r>
              <a:rPr lang="ru-RU" sz="2900" dirty="0" smtClean="0"/>
              <a:t> </a:t>
            </a:r>
            <a:r>
              <a:rPr lang="ru-RU" sz="2900" dirty="0" smtClean="0"/>
              <a:t>имущества или услуг имущественного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характера, иных имущественных прав для себя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или для третьих лиц либо незаконное предоставление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такой выгоды указанному лицу другими физическими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/>
              <a:t>лицами.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075240" cy="5649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/>
              <a:t>Противодействие </a:t>
            </a:r>
            <a:r>
              <a:rPr lang="ru-RU" sz="2000" b="1" i="1" dirty="0" smtClean="0"/>
              <a:t>коррупции</a:t>
            </a:r>
            <a:r>
              <a:rPr lang="ru-RU" sz="2000" dirty="0" smtClean="0"/>
              <a:t> – деятельность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федеральных </a:t>
            </a:r>
            <a:r>
              <a:rPr lang="ru-RU" sz="2000" dirty="0" smtClean="0"/>
              <a:t>органов государственной власти, органов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государственной </a:t>
            </a:r>
            <a:r>
              <a:rPr lang="ru-RU" sz="2000" dirty="0" smtClean="0"/>
              <a:t>власти субъектов Российской </a:t>
            </a:r>
            <a:r>
              <a:rPr lang="ru-RU" sz="2000" dirty="0" smtClean="0"/>
              <a:t>Федерации</a:t>
            </a:r>
            <a:r>
              <a:rPr lang="ru-RU" sz="2000" dirty="0" smtClean="0"/>
              <a:t>,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органов </a:t>
            </a:r>
            <a:r>
              <a:rPr lang="ru-RU" sz="2000" dirty="0" smtClean="0"/>
              <a:t>местного самоуправления, </a:t>
            </a:r>
            <a:r>
              <a:rPr lang="ru-RU" sz="2000" dirty="0" smtClean="0"/>
              <a:t>институтов </a:t>
            </a:r>
            <a:r>
              <a:rPr lang="ru-RU" sz="2000" dirty="0" smtClean="0"/>
              <a:t>гражданского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общества</a:t>
            </a:r>
            <a:r>
              <a:rPr lang="ru-RU" sz="2000" dirty="0" smtClean="0"/>
              <a:t>, организаций и </a:t>
            </a:r>
            <a:r>
              <a:rPr lang="ru-RU" sz="2000" dirty="0" smtClean="0"/>
              <a:t>физических </a:t>
            </a:r>
            <a:r>
              <a:rPr lang="ru-RU" sz="2000" dirty="0" smtClean="0"/>
              <a:t>лиц в пределах их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полномочий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dirty="0" smtClean="0"/>
              <a:t>- по </a:t>
            </a:r>
            <a:r>
              <a:rPr lang="ru-RU" sz="2000" dirty="0" smtClean="0"/>
              <a:t>предупреждению коррупции, в том числе по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выявлению </a:t>
            </a:r>
            <a:r>
              <a:rPr lang="ru-RU" sz="2000" dirty="0" smtClean="0"/>
              <a:t>и последующему устранению причин </a:t>
            </a:r>
            <a:r>
              <a:rPr lang="ru-RU" sz="2000" dirty="0" smtClean="0"/>
              <a:t>коррупции</a:t>
            </a:r>
          </a:p>
          <a:p>
            <a:pPr>
              <a:buNone/>
            </a:pPr>
            <a:r>
              <a:rPr lang="ru-RU" sz="2000" dirty="0" smtClean="0"/>
              <a:t>(профилактика </a:t>
            </a:r>
            <a:r>
              <a:rPr lang="ru-RU" sz="2000" dirty="0" smtClean="0"/>
              <a:t>коррупции);</a:t>
            </a:r>
          </a:p>
          <a:p>
            <a:pPr>
              <a:buNone/>
            </a:pPr>
            <a:r>
              <a:rPr lang="ru-RU" sz="2000" dirty="0" smtClean="0"/>
              <a:t>- по </a:t>
            </a:r>
            <a:r>
              <a:rPr lang="ru-RU" sz="2000" dirty="0" smtClean="0"/>
              <a:t>выявлению, предупреждению, пресечению, раскрытию </a:t>
            </a:r>
            <a:r>
              <a:rPr lang="ru-RU" sz="2000" dirty="0" smtClean="0"/>
              <a:t>и</a:t>
            </a:r>
          </a:p>
          <a:p>
            <a:pPr>
              <a:buNone/>
            </a:pPr>
            <a:r>
              <a:rPr lang="ru-RU" sz="2000" dirty="0" smtClean="0"/>
              <a:t>расследованию </a:t>
            </a:r>
            <a:r>
              <a:rPr lang="ru-RU" sz="2000" dirty="0" smtClean="0"/>
              <a:t>коррупционных правонарушений (борьба с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коррупцией</a:t>
            </a:r>
            <a:r>
              <a:rPr lang="ru-RU" sz="2000" dirty="0" smtClean="0"/>
              <a:t>);</a:t>
            </a:r>
          </a:p>
          <a:p>
            <a:pPr>
              <a:buNone/>
            </a:pPr>
            <a:r>
              <a:rPr lang="ru-RU" sz="2000" dirty="0" smtClean="0"/>
              <a:t>- по </a:t>
            </a:r>
            <a:r>
              <a:rPr lang="ru-RU" sz="2000" dirty="0" smtClean="0"/>
              <a:t>минимизации и (или) ликвидации последствий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коррупционных правонарушений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b="1" i="1" dirty="0" smtClean="0"/>
          </a:p>
          <a:p>
            <a:pPr algn="just">
              <a:buNone/>
            </a:pPr>
            <a:r>
              <a:rPr lang="ru-RU" sz="2000" b="1" i="1" dirty="0" smtClean="0"/>
              <a:t>Взятка </a:t>
            </a:r>
            <a:r>
              <a:rPr lang="ru-RU" sz="2000" b="1" i="1" dirty="0" smtClean="0"/>
              <a:t>(предмет взятки) </a:t>
            </a:r>
            <a:r>
              <a:rPr lang="ru-RU" sz="2000" b="1" dirty="0" smtClean="0"/>
              <a:t>-</a:t>
            </a:r>
            <a:r>
              <a:rPr lang="ru-RU" sz="2000" dirty="0" smtClean="0"/>
              <a:t> в соответствии с </a:t>
            </a:r>
          </a:p>
          <a:p>
            <a:pPr algn="just">
              <a:buNone/>
            </a:pPr>
            <a:r>
              <a:rPr lang="ru-RU" sz="2000" dirty="0" smtClean="0"/>
              <a:t>действующим </a:t>
            </a:r>
            <a:r>
              <a:rPr lang="ru-RU" sz="2000" dirty="0" smtClean="0"/>
              <a:t>законодательством предметом взятки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наряду </a:t>
            </a:r>
            <a:r>
              <a:rPr lang="ru-RU" sz="2000" dirty="0" smtClean="0"/>
              <a:t>с деньгами, ценными бумагами и иным </a:t>
            </a:r>
            <a:r>
              <a:rPr lang="ru-RU" sz="2000" dirty="0" smtClean="0"/>
              <a:t>имуществом </a:t>
            </a:r>
          </a:p>
          <a:p>
            <a:pPr algn="just">
              <a:buNone/>
            </a:pPr>
            <a:r>
              <a:rPr lang="ru-RU" sz="2000" dirty="0" smtClean="0"/>
              <a:t>могут </a:t>
            </a:r>
            <a:r>
              <a:rPr lang="ru-RU" sz="2000" dirty="0" smtClean="0"/>
              <a:t>быть выгоды или услуги </a:t>
            </a:r>
            <a:r>
              <a:rPr lang="ru-RU" sz="2000" dirty="0" smtClean="0"/>
              <a:t>имущественного характера</a:t>
            </a:r>
            <a:r>
              <a:rPr lang="ru-RU" sz="2000" dirty="0" smtClean="0"/>
              <a:t>,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оказываемые безвозмездно</a:t>
            </a:r>
            <a:r>
              <a:rPr lang="ru-RU" sz="2000" dirty="0" smtClean="0"/>
              <a:t>, но подлежащие </a:t>
            </a:r>
            <a:r>
              <a:rPr lang="ru-RU" sz="2000" dirty="0" smtClean="0"/>
              <a:t>оплате </a:t>
            </a:r>
          </a:p>
          <a:p>
            <a:pPr algn="just">
              <a:buNone/>
            </a:pPr>
            <a:r>
              <a:rPr lang="ru-RU" sz="2000" dirty="0" smtClean="0"/>
              <a:t>(</a:t>
            </a:r>
            <a:r>
              <a:rPr lang="ru-RU" sz="2000" dirty="0" smtClean="0"/>
              <a:t>предоставление туристических путевок, ремонт </a:t>
            </a:r>
            <a:r>
              <a:rPr lang="ru-RU" sz="2000" dirty="0" smtClean="0"/>
              <a:t>квартиры</a:t>
            </a:r>
            <a:r>
              <a:rPr lang="ru-RU" sz="2000" dirty="0" smtClean="0"/>
              <a:t>,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строительство </a:t>
            </a:r>
            <a:r>
              <a:rPr lang="ru-RU" sz="2000" dirty="0" smtClean="0"/>
              <a:t>дачи и т.п.). Под выгодами </a:t>
            </a:r>
            <a:r>
              <a:rPr lang="ru-RU" sz="2000" dirty="0" smtClean="0"/>
              <a:t>имущественного </a:t>
            </a:r>
          </a:p>
          <a:p>
            <a:pPr algn="just">
              <a:buNone/>
            </a:pPr>
            <a:r>
              <a:rPr lang="ru-RU" sz="2000" dirty="0" smtClean="0"/>
              <a:t>характера </a:t>
            </a:r>
            <a:r>
              <a:rPr lang="ru-RU" sz="2000" dirty="0" smtClean="0"/>
              <a:t>следует понимать, в </a:t>
            </a:r>
            <a:r>
              <a:rPr lang="ru-RU" sz="2000" dirty="0" smtClean="0"/>
              <a:t>частности</a:t>
            </a:r>
            <a:r>
              <a:rPr lang="ru-RU" sz="2000" dirty="0" smtClean="0"/>
              <a:t>, </a:t>
            </a:r>
            <a:r>
              <a:rPr lang="ru-RU" sz="2000" dirty="0" smtClean="0"/>
              <a:t>занижение </a:t>
            </a:r>
          </a:p>
          <a:p>
            <a:pPr algn="just">
              <a:buNone/>
            </a:pPr>
            <a:r>
              <a:rPr lang="ru-RU" sz="2000" dirty="0" smtClean="0"/>
              <a:t>стоимости </a:t>
            </a:r>
            <a:r>
              <a:rPr lang="ru-RU" sz="2000" dirty="0" smtClean="0"/>
              <a:t>передаваемого </a:t>
            </a:r>
            <a:r>
              <a:rPr lang="ru-RU" sz="2000" dirty="0" smtClean="0"/>
              <a:t>имущества</a:t>
            </a:r>
            <a:r>
              <a:rPr lang="ru-RU" sz="2000" dirty="0" smtClean="0"/>
              <a:t>, </a:t>
            </a:r>
            <a:r>
              <a:rPr lang="ru-RU" sz="2000" dirty="0" smtClean="0"/>
              <a:t>приватизируемых </a:t>
            </a:r>
          </a:p>
          <a:p>
            <a:pPr algn="just">
              <a:buNone/>
            </a:pPr>
            <a:r>
              <a:rPr lang="ru-RU" sz="2000" dirty="0" smtClean="0"/>
              <a:t>объектов</a:t>
            </a:r>
            <a:r>
              <a:rPr lang="ru-RU" sz="2000" dirty="0" smtClean="0"/>
              <a:t>, уменьшение </a:t>
            </a:r>
            <a:r>
              <a:rPr lang="ru-RU" sz="2000" dirty="0" smtClean="0"/>
              <a:t>арендных платежей</a:t>
            </a:r>
            <a:r>
              <a:rPr lang="ru-RU" sz="2000" dirty="0" smtClean="0"/>
              <a:t>, процентных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ставок </a:t>
            </a:r>
            <a:r>
              <a:rPr lang="ru-RU" sz="2000" dirty="0" smtClean="0"/>
              <a:t>за </a:t>
            </a:r>
            <a:r>
              <a:rPr lang="ru-RU" sz="2000" dirty="0" smtClean="0"/>
              <a:t>пользование </a:t>
            </a:r>
            <a:r>
              <a:rPr lang="ru-RU" sz="2000" dirty="0" smtClean="0"/>
              <a:t>банковскими </a:t>
            </a:r>
            <a:r>
              <a:rPr lang="ru-RU" sz="2000" dirty="0" smtClean="0"/>
              <a:t>ссудами .</a:t>
            </a:r>
            <a:endParaRPr lang="ru-RU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/>
              <a:t>Покушение </a:t>
            </a:r>
            <a:r>
              <a:rPr lang="ru-RU" sz="2000" b="1" i="1" dirty="0" smtClean="0"/>
              <a:t>на </a:t>
            </a:r>
            <a:r>
              <a:rPr lang="ru-RU" sz="2000" b="1" i="1" dirty="0" smtClean="0">
                <a:hlinkClick r:id="rId3" tooltip="&quot;Уголовный кодекс Российской Федерации&quot; от 13.06.1996 N 63-ФЗ (ред. от 05.05.2014, с изм. от 17.06.2014) (с изм. и доп., вступ. в силу с 05.06.2014){КонсультантПлюс}"/>
              </a:rPr>
              <a:t>получение взятки</a:t>
            </a:r>
            <a:r>
              <a:rPr lang="ru-RU" sz="2000" dirty="0" smtClean="0"/>
              <a:t> - если </a:t>
            </a:r>
            <a:r>
              <a:rPr lang="ru-RU" sz="2000" dirty="0" smtClean="0"/>
              <a:t>обусловленная </a:t>
            </a:r>
          </a:p>
          <a:p>
            <a:pPr>
              <a:buNone/>
            </a:pPr>
            <a:r>
              <a:rPr lang="ru-RU" sz="2000" dirty="0" smtClean="0"/>
              <a:t>передача </a:t>
            </a:r>
            <a:r>
              <a:rPr lang="ru-RU" sz="2000" dirty="0" smtClean="0"/>
              <a:t>ценностей не состоялась по </a:t>
            </a:r>
            <a:r>
              <a:rPr lang="ru-RU" sz="2000" dirty="0" smtClean="0"/>
              <a:t>обстоятельствам</a:t>
            </a:r>
            <a:r>
              <a:rPr lang="ru-RU" sz="2000" dirty="0" smtClean="0"/>
              <a:t>, не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зависящим </a:t>
            </a:r>
            <a:r>
              <a:rPr lang="ru-RU" sz="2000" dirty="0" smtClean="0"/>
              <a:t>от воли лиц, </a:t>
            </a:r>
            <a:r>
              <a:rPr lang="ru-RU" sz="2000" dirty="0" smtClean="0"/>
              <a:t>пытавшихся </a:t>
            </a:r>
            <a:r>
              <a:rPr lang="ru-RU" sz="2000" dirty="0" smtClean="0"/>
              <a:t>получить предмет </a:t>
            </a:r>
            <a:r>
              <a:rPr lang="ru-RU" sz="2000" dirty="0" smtClean="0"/>
              <a:t>взятки, </a:t>
            </a:r>
          </a:p>
          <a:p>
            <a:pPr>
              <a:buNone/>
            </a:pPr>
            <a:r>
              <a:rPr lang="ru-RU" sz="2000" dirty="0" smtClean="0"/>
              <a:t>содеянное </a:t>
            </a:r>
            <a:r>
              <a:rPr lang="ru-RU" sz="2000" dirty="0" smtClean="0"/>
              <a:t>следует квалифицировать как </a:t>
            </a:r>
            <a:r>
              <a:rPr lang="ru-RU" sz="2000" dirty="0" smtClean="0">
                <a:hlinkClick r:id="rId4" tooltip="&quot;Уголовный кодекс Российской Федерации&quot; от 13.06.1996 N 63-ФЗ (ред. от 05.05.2014, с изм. от 17.06.2014) (с изм. и доп., вступ. в силу с 05.06.2014){КонсультантПлюс}"/>
              </a:rPr>
              <a:t>покушение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на </a:t>
            </a:r>
            <a:r>
              <a:rPr lang="ru-RU" sz="2000" dirty="0" smtClean="0"/>
              <a:t>получение взятки или незаконное вознаграждение </a:t>
            </a:r>
            <a:r>
              <a:rPr lang="ru-RU" sz="2000" dirty="0" smtClean="0"/>
              <a:t>при </a:t>
            </a:r>
          </a:p>
          <a:p>
            <a:pPr>
              <a:buNone/>
            </a:pPr>
            <a:r>
              <a:rPr lang="ru-RU" sz="2000" dirty="0" smtClean="0"/>
              <a:t>коммерческом </a:t>
            </a:r>
            <a:r>
              <a:rPr lang="ru-RU" sz="2000" dirty="0" smtClean="0"/>
              <a:t>подкупе 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r>
              <a:rPr lang="ru-RU" sz="2000" b="1" i="1" dirty="0" smtClean="0"/>
              <a:t>Вымогательство </a:t>
            </a:r>
            <a:r>
              <a:rPr lang="ru-RU" sz="2000" b="1" i="1" dirty="0" smtClean="0"/>
              <a:t>взятки</a:t>
            </a:r>
            <a:r>
              <a:rPr lang="ru-RU" sz="2000" dirty="0" smtClean="0"/>
              <a:t> - понимается </a:t>
            </a:r>
            <a:r>
              <a:rPr lang="ru-RU" sz="2000" dirty="0" smtClean="0"/>
              <a:t>требование</a:t>
            </a:r>
          </a:p>
          <a:p>
            <a:pPr>
              <a:buNone/>
            </a:pPr>
            <a:r>
              <a:rPr lang="ru-RU" sz="2000" dirty="0" smtClean="0"/>
              <a:t>должностного </a:t>
            </a:r>
            <a:r>
              <a:rPr lang="ru-RU" sz="2000" dirty="0" smtClean="0"/>
              <a:t>лица дать взятку либо передать </a:t>
            </a:r>
            <a:r>
              <a:rPr lang="ru-RU" sz="2000" dirty="0" smtClean="0"/>
              <a:t>незаконное </a:t>
            </a:r>
          </a:p>
          <a:p>
            <a:pPr>
              <a:buNone/>
            </a:pPr>
            <a:r>
              <a:rPr lang="ru-RU" sz="2000" dirty="0" smtClean="0"/>
              <a:t>вознаграждение </a:t>
            </a:r>
            <a:r>
              <a:rPr lang="ru-RU" sz="2000" dirty="0" smtClean="0"/>
              <a:t>в виде денег, ценных </a:t>
            </a:r>
            <a:r>
              <a:rPr lang="ru-RU" sz="2000" dirty="0" smtClean="0"/>
              <a:t>бумаг</a:t>
            </a:r>
            <a:r>
              <a:rPr lang="ru-RU" sz="2000" dirty="0" smtClean="0"/>
              <a:t>, иного имущества под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угрозой </a:t>
            </a:r>
            <a:r>
              <a:rPr lang="ru-RU" sz="2000" dirty="0" smtClean="0"/>
              <a:t>совершения </a:t>
            </a:r>
            <a:r>
              <a:rPr lang="ru-RU" sz="2000" dirty="0" smtClean="0"/>
              <a:t>действий</a:t>
            </a:r>
            <a:r>
              <a:rPr lang="ru-RU" sz="2000" dirty="0" smtClean="0"/>
              <a:t>, которые могут причинить ущерб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законным интересам </a:t>
            </a:r>
            <a:r>
              <a:rPr lang="ru-RU" sz="2000" dirty="0" smtClean="0"/>
              <a:t>гражданина либо поставить последнего в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такие </a:t>
            </a:r>
            <a:r>
              <a:rPr lang="ru-RU" sz="2000" dirty="0" smtClean="0"/>
              <a:t>условия, при которых он вынужден дать взятку </a:t>
            </a:r>
            <a:r>
              <a:rPr lang="ru-RU" sz="2000" dirty="0" smtClean="0"/>
              <a:t>либо </a:t>
            </a:r>
          </a:p>
          <a:p>
            <a:pPr>
              <a:buNone/>
            </a:pPr>
            <a:r>
              <a:rPr lang="ru-RU" sz="2000" dirty="0" smtClean="0"/>
              <a:t>совершить </a:t>
            </a:r>
            <a:r>
              <a:rPr lang="ru-RU" sz="2000" dirty="0" smtClean="0"/>
              <a:t>коммерческий подкуп с целью </a:t>
            </a:r>
            <a:r>
              <a:rPr lang="ru-RU" sz="2000" dirty="0" smtClean="0"/>
              <a:t>предотвращения </a:t>
            </a:r>
          </a:p>
          <a:p>
            <a:pPr>
              <a:buNone/>
            </a:pPr>
            <a:r>
              <a:rPr lang="ru-RU" sz="2000" dirty="0" smtClean="0"/>
              <a:t>вредных </a:t>
            </a:r>
            <a:r>
              <a:rPr lang="ru-RU" sz="2000" dirty="0" smtClean="0"/>
              <a:t>последствий для его </a:t>
            </a:r>
            <a:r>
              <a:rPr lang="ru-RU" sz="2000" dirty="0" smtClean="0"/>
              <a:t>охраняемых интересов.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Основные нормативные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правовые  акты  в сфере  противодействия коррупции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1. </a:t>
            </a:r>
            <a:r>
              <a:rPr lang="ru-RU" sz="2400" b="1" dirty="0" smtClean="0"/>
              <a:t>Федеральный закон от 25.12.2008 № 273-ФЗ</a:t>
            </a:r>
          </a:p>
          <a:p>
            <a:pPr>
              <a:buNone/>
            </a:pPr>
            <a:r>
              <a:rPr lang="ru-RU" sz="2400" b="1" dirty="0" smtClean="0"/>
              <a:t>"О противодействии коррупции"</a:t>
            </a:r>
          </a:p>
          <a:p>
            <a:pPr algn="just">
              <a:buNone/>
            </a:pPr>
            <a:r>
              <a:rPr lang="ru-RU" sz="2400" dirty="0" smtClean="0"/>
              <a:t>(настоящим Федеральным законом устанавливаются основные </a:t>
            </a:r>
          </a:p>
          <a:p>
            <a:pPr algn="just">
              <a:buNone/>
            </a:pPr>
            <a:r>
              <a:rPr lang="ru-RU" sz="2400" dirty="0" smtClean="0"/>
              <a:t>принципы противодействия коррупции, правовые и организационные </a:t>
            </a:r>
          </a:p>
          <a:p>
            <a:pPr algn="just">
              <a:buNone/>
            </a:pPr>
            <a:r>
              <a:rPr lang="ru-RU" sz="2400" dirty="0" smtClean="0"/>
              <a:t>основы предупреждения коррупции и борьбы с ней, минимизации и </a:t>
            </a:r>
          </a:p>
          <a:p>
            <a:pPr algn="just">
              <a:buNone/>
            </a:pPr>
            <a:r>
              <a:rPr lang="ru-RU" sz="2400" dirty="0" smtClean="0"/>
              <a:t>(или) ликвидации последствий коррупционных правонарушений).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b="1" dirty="0" smtClean="0"/>
              <a:t>Указ Президента РФ от 11.04.2014 № 226</a:t>
            </a:r>
          </a:p>
          <a:p>
            <a:pPr>
              <a:buNone/>
            </a:pPr>
            <a:r>
              <a:rPr lang="ru-RU" sz="2400" b="1" dirty="0" smtClean="0"/>
              <a:t>"О Национальном плане противодействия коррупции на </a:t>
            </a:r>
            <a:r>
              <a:rPr lang="ru-RU" sz="2400" b="1" dirty="0" smtClean="0"/>
              <a:t>2014 - 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2015  годы"</a:t>
            </a:r>
          </a:p>
          <a:p>
            <a:pPr algn="just">
              <a:buNone/>
            </a:pPr>
            <a:r>
              <a:rPr lang="ru-RU" sz="2400" dirty="0" smtClean="0"/>
              <a:t>(предусмотрены меры по предупреждению коррупции в </a:t>
            </a:r>
          </a:p>
          <a:p>
            <a:pPr algn="just">
              <a:buNone/>
            </a:pPr>
            <a:r>
              <a:rPr lang="ru-RU" sz="2400" dirty="0" smtClean="0"/>
              <a:t>подведомственных учреждениях).</a:t>
            </a:r>
            <a:endParaRPr lang="ru-RU" sz="2400" dirty="0" smtClean="0"/>
          </a:p>
          <a:p>
            <a:pPr>
              <a:buNone/>
            </a:pPr>
            <a:endParaRPr lang="ru-RU" sz="2200" dirty="0" smtClean="0"/>
          </a:p>
          <a:p>
            <a:pPr algn="just"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8000" dirty="0" smtClean="0"/>
              <a:t>3</a:t>
            </a:r>
            <a:r>
              <a:rPr lang="ru-RU" sz="8000" b="1" dirty="0" smtClean="0"/>
              <a:t>.     Программа противодействия коррупции в </a:t>
            </a:r>
          </a:p>
          <a:p>
            <a:pPr algn="just">
              <a:buNone/>
            </a:pPr>
            <a:r>
              <a:rPr lang="ru-RU" sz="8000" b="1" dirty="0" smtClean="0"/>
              <a:t>Волгоградской области на  2013-2015 годы</a:t>
            </a:r>
            <a:r>
              <a:rPr lang="ru-RU" sz="8000" dirty="0" smtClean="0"/>
              <a:t>, утверждена </a:t>
            </a:r>
          </a:p>
          <a:p>
            <a:pPr algn="just">
              <a:buNone/>
            </a:pPr>
            <a:r>
              <a:rPr lang="ru-RU" sz="8000" dirty="0" smtClean="0"/>
              <a:t>постановлением Губернатора Волгоградской области от  </a:t>
            </a:r>
          </a:p>
          <a:p>
            <a:pPr algn="just">
              <a:buNone/>
            </a:pPr>
            <a:r>
              <a:rPr lang="ru-RU" sz="8000" dirty="0" smtClean="0"/>
              <a:t>29.12.2012 № 1439. </a:t>
            </a:r>
          </a:p>
          <a:p>
            <a:pPr algn="just">
              <a:buNone/>
            </a:pP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4.     </a:t>
            </a:r>
            <a:r>
              <a:rPr lang="ru-RU" sz="8000" b="1" dirty="0" smtClean="0"/>
              <a:t>План противодействия коррупции в министерстве</a:t>
            </a:r>
          </a:p>
          <a:p>
            <a:pPr algn="just">
              <a:buNone/>
            </a:pPr>
            <a:r>
              <a:rPr lang="ru-RU" sz="8000" b="1" dirty="0" smtClean="0"/>
              <a:t>здравоохранения Волгоградской области на 2013-2015</a:t>
            </a:r>
          </a:p>
          <a:p>
            <a:pPr algn="just">
              <a:buNone/>
            </a:pPr>
            <a:r>
              <a:rPr lang="ru-RU" sz="8000" b="1" dirty="0" smtClean="0"/>
              <a:t>годы</a:t>
            </a:r>
            <a:r>
              <a:rPr lang="ru-RU" sz="8000" b="1" dirty="0" smtClean="0"/>
              <a:t>, </a:t>
            </a:r>
            <a:r>
              <a:rPr lang="ru-RU" sz="8000" dirty="0" smtClean="0"/>
              <a:t>утвержден приказом министерства от 29.12.2012  </a:t>
            </a:r>
          </a:p>
          <a:p>
            <a:pPr algn="just">
              <a:buNone/>
            </a:pPr>
            <a:r>
              <a:rPr lang="ru-RU" sz="8000" dirty="0" smtClean="0"/>
              <a:t>№ 3236 </a:t>
            </a:r>
          </a:p>
          <a:p>
            <a:pPr algn="just">
              <a:buNone/>
            </a:pPr>
            <a:r>
              <a:rPr lang="ru-RU" sz="8000" dirty="0" smtClean="0"/>
              <a:t> </a:t>
            </a:r>
          </a:p>
          <a:p>
            <a:pPr algn="just">
              <a:buNone/>
            </a:pPr>
            <a:r>
              <a:rPr lang="ru-RU" sz="8000" b="1" dirty="0" smtClean="0"/>
              <a:t>Мероприятия  </a:t>
            </a:r>
            <a:r>
              <a:rPr lang="ru-RU" sz="8000" b="1" dirty="0" smtClean="0"/>
              <a:t>Плана  предусматривают:</a:t>
            </a:r>
          </a:p>
          <a:p>
            <a:pPr algn="just">
              <a:buNone/>
            </a:pP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-   проведение мероприятий по предупреждению коррупции </a:t>
            </a:r>
          </a:p>
          <a:p>
            <a:pPr algn="just">
              <a:buNone/>
            </a:pPr>
            <a:r>
              <a:rPr lang="ru-RU" sz="8000" dirty="0" smtClean="0"/>
              <a:t>в подведомственных учреждениях здравоохранения </a:t>
            </a:r>
          </a:p>
          <a:p>
            <a:pPr algn="just">
              <a:buNone/>
            </a:pPr>
            <a:r>
              <a:rPr lang="ru-RU" sz="8000" dirty="0" smtClean="0"/>
              <a:t>Волгоградской области , в том числе:</a:t>
            </a:r>
          </a:p>
          <a:p>
            <a:pPr algn="just">
              <a:buFontTx/>
              <a:buChar char="-"/>
            </a:pPr>
            <a:endParaRPr lang="ru-RU" sz="8000" dirty="0" smtClean="0"/>
          </a:p>
          <a:p>
            <a:pPr algn="just">
              <a:buNone/>
            </a:pPr>
            <a:endParaRPr lang="ru-RU" sz="8000" dirty="0" smtClean="0"/>
          </a:p>
          <a:p>
            <a:pPr algn="just">
              <a:buNone/>
            </a:pPr>
            <a:endParaRPr lang="ru-RU" sz="8800" dirty="0" smtClean="0"/>
          </a:p>
          <a:p>
            <a:pPr algn="just">
              <a:buNone/>
            </a:pPr>
            <a:r>
              <a:rPr lang="ru-RU" sz="8800" dirty="0" smtClean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-   активизация работы по формированию у работников </a:t>
            </a:r>
          </a:p>
          <a:p>
            <a:pPr algn="just">
              <a:buNone/>
            </a:pPr>
            <a:r>
              <a:rPr lang="ru-RU" sz="2000" dirty="0" smtClean="0"/>
              <a:t>отрицательного отношения к коррупции, предание </a:t>
            </a:r>
          </a:p>
          <a:p>
            <a:pPr algn="just">
              <a:buNone/>
            </a:pPr>
            <a:r>
              <a:rPr lang="ru-RU" sz="2000" dirty="0" smtClean="0"/>
              <a:t>гласности каждого установленного факта коррупции в </a:t>
            </a:r>
          </a:p>
          <a:p>
            <a:pPr algn="just">
              <a:buNone/>
            </a:pPr>
            <a:r>
              <a:rPr lang="ru-RU" sz="2000" dirty="0" smtClean="0"/>
              <a:t>соответствующей  организации;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-  формирование негативного отношения работников к </a:t>
            </a:r>
          </a:p>
          <a:p>
            <a:pPr algn="just">
              <a:buNone/>
            </a:pPr>
            <a:r>
              <a:rPr lang="ru-RU" sz="2000" dirty="0" smtClean="0"/>
              <a:t>дарению подарков в связи с исполнением ими служебных </a:t>
            </a:r>
          </a:p>
          <a:p>
            <a:pPr algn="just">
              <a:buNone/>
            </a:pPr>
            <a:r>
              <a:rPr lang="ru-RU" sz="2000" dirty="0" smtClean="0"/>
              <a:t>обязанностей;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-  недопущение работниками поведения, которое может </a:t>
            </a:r>
          </a:p>
          <a:p>
            <a:pPr algn="just">
              <a:buNone/>
            </a:pPr>
            <a:r>
              <a:rPr lang="ru-RU" sz="2000" dirty="0" smtClean="0"/>
              <a:t>восприниматься окружающими как обещание или </a:t>
            </a:r>
          </a:p>
          <a:p>
            <a:pPr algn="just">
              <a:buNone/>
            </a:pPr>
            <a:r>
              <a:rPr lang="ru-RU" sz="2000" dirty="0" smtClean="0"/>
              <a:t>предложение дачи взятки либо как согласие принять взятку </a:t>
            </a:r>
          </a:p>
          <a:p>
            <a:pPr algn="just">
              <a:buNone/>
            </a:pPr>
            <a:r>
              <a:rPr lang="ru-RU" sz="2000" dirty="0" smtClean="0"/>
              <a:t>или как просьба о даче взятки;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-  проведение разъяснительной работы.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864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  </a:t>
            </a:r>
            <a:r>
              <a:rPr lang="ru-RU" sz="2400" b="1" dirty="0" smtClean="0">
                <a:latin typeface="+mn-lt"/>
              </a:rPr>
              <a:t>Ответственность за коррупционные правонарушения</a:t>
            </a:r>
            <a:endParaRPr lang="ru-RU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	За </a:t>
            </a:r>
            <a:r>
              <a:rPr lang="ru-RU" sz="2000" dirty="0" smtClean="0"/>
              <a:t>совершение коррупционных правонарушений установлены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меры </a:t>
            </a:r>
            <a:r>
              <a:rPr lang="ru-RU" sz="2000" dirty="0" smtClean="0"/>
              <a:t>юридической </a:t>
            </a:r>
            <a:r>
              <a:rPr lang="ru-RU" sz="2000" dirty="0" smtClean="0"/>
              <a:t>ответственности</a:t>
            </a:r>
            <a:r>
              <a:rPr lang="ru-RU" sz="2000" dirty="0" smtClean="0"/>
              <a:t> </a:t>
            </a:r>
            <a:r>
              <a:rPr lang="ru-RU" sz="2000" dirty="0" smtClean="0"/>
              <a:t>(уголовная, </a:t>
            </a:r>
          </a:p>
          <a:p>
            <a:pPr algn="just">
              <a:buNone/>
            </a:pPr>
            <a:r>
              <a:rPr lang="ru-RU" sz="2000" dirty="0" smtClean="0"/>
              <a:t>административная, гражданско-правовая, дисциплинарная)</a:t>
            </a:r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Коррупционные правонарушения:</a:t>
            </a:r>
            <a:endParaRPr lang="ru-RU" sz="2000" b="1" dirty="0" smtClean="0"/>
          </a:p>
          <a:p>
            <a:pPr>
              <a:buNone/>
            </a:pPr>
            <a:r>
              <a:rPr lang="ru-RU" sz="2000" i="1" u="sng" dirty="0" smtClean="0"/>
              <a:t>Незаконное вознаграждение от имени юридического </a:t>
            </a:r>
            <a:r>
              <a:rPr lang="ru-RU" sz="2000" i="1" u="sng" dirty="0" smtClean="0"/>
              <a:t>лица</a:t>
            </a:r>
          </a:p>
          <a:p>
            <a:pPr>
              <a:buNone/>
            </a:pPr>
            <a:r>
              <a:rPr lang="ru-RU" sz="2000" i="1" u="sng" dirty="0" smtClean="0"/>
              <a:t>(статья </a:t>
            </a:r>
            <a:r>
              <a:rPr lang="ru-RU" sz="2000" i="1" u="sng" dirty="0" smtClean="0"/>
              <a:t>19.28 </a:t>
            </a:r>
            <a:r>
              <a:rPr lang="ru-RU" sz="2000" i="1" u="sng" dirty="0" smtClean="0"/>
              <a:t>  </a:t>
            </a:r>
            <a:r>
              <a:rPr lang="ru-RU" sz="2000" i="1" u="sng" dirty="0" err="1" smtClean="0"/>
              <a:t>КоАП</a:t>
            </a:r>
            <a:r>
              <a:rPr lang="ru-RU" sz="2000" i="1" u="sng" dirty="0" smtClean="0"/>
              <a:t> РФ) </a:t>
            </a:r>
            <a:endParaRPr lang="ru-RU" sz="2000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Отдельные виды коррупционных </a:t>
            </a:r>
            <a:r>
              <a:rPr lang="ru-RU" sz="2000" b="1" dirty="0" smtClean="0"/>
              <a:t>преступлений:</a:t>
            </a:r>
            <a:endParaRPr lang="ru-RU" sz="2000" dirty="0" smtClean="0"/>
          </a:p>
          <a:p>
            <a:pPr>
              <a:buNone/>
            </a:pPr>
            <a:r>
              <a:rPr lang="ru-RU" sz="2000" i="1" u="sng" dirty="0" smtClean="0"/>
              <a:t>Получение </a:t>
            </a:r>
            <a:r>
              <a:rPr lang="ru-RU" sz="2000" i="1" u="sng" dirty="0" smtClean="0"/>
              <a:t>взятки (статья 290 Уголовного кодекса РФ</a:t>
            </a:r>
            <a:r>
              <a:rPr lang="ru-RU" sz="2000" i="1" u="sng" dirty="0" smtClean="0"/>
              <a:t>)</a:t>
            </a:r>
          </a:p>
          <a:p>
            <a:pPr>
              <a:buNone/>
            </a:pPr>
            <a:r>
              <a:rPr lang="ru-RU" sz="2000" i="1" u="sng" dirty="0" smtClean="0"/>
              <a:t>Дача </a:t>
            </a:r>
            <a:r>
              <a:rPr lang="ru-RU" sz="2000" i="1" u="sng" dirty="0" smtClean="0"/>
              <a:t>взятки (статья 291 Уголовного кодекса РФ</a:t>
            </a:r>
            <a:r>
              <a:rPr lang="ru-RU" sz="2000" i="1" u="sng" dirty="0" smtClean="0"/>
              <a:t>)</a:t>
            </a:r>
            <a:endParaRPr lang="ru-RU" sz="2000" dirty="0" smtClean="0"/>
          </a:p>
          <a:p>
            <a:pPr>
              <a:buNone/>
            </a:pPr>
            <a:r>
              <a:rPr lang="ru-RU" sz="2000" i="1" u="sng" dirty="0" smtClean="0"/>
              <a:t>Посредничество во взяточничестве (статья 291.1 </a:t>
            </a:r>
            <a:r>
              <a:rPr lang="ru-RU" sz="2000" i="1" u="sng" dirty="0" smtClean="0"/>
              <a:t>Уголовного</a:t>
            </a:r>
          </a:p>
          <a:p>
            <a:pPr>
              <a:buNone/>
            </a:pPr>
            <a:r>
              <a:rPr lang="ru-RU" sz="2000" i="1" u="sng" dirty="0" smtClean="0"/>
              <a:t>кодекса </a:t>
            </a:r>
            <a:r>
              <a:rPr lang="ru-RU" sz="2000" i="1" u="sng" dirty="0" smtClean="0"/>
              <a:t>РФ)</a:t>
            </a:r>
            <a:endParaRPr lang="ru-RU" sz="2000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 marL="651510" indent="-514350"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889</TotalTime>
  <Words>584</Words>
  <Application>Microsoft Office PowerPoint</Application>
  <PresentationFormat>Экран (4:3)</PresentationFormat>
  <Paragraphs>183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 Реализация    в    учреждениях здравоохранения    Волгоградской области    мероприятий     Плана противодействия     коррупции    в министерстве здравоохранения волгоградской области             на  2013-2015 годы</vt:lpstr>
      <vt:lpstr>                 Основные понятия</vt:lpstr>
      <vt:lpstr>Слайд 3</vt:lpstr>
      <vt:lpstr>Слайд 4</vt:lpstr>
      <vt:lpstr>Слайд 5</vt:lpstr>
      <vt:lpstr>Основные нормативные правовые  акты  в сфере  противодействия коррупции</vt:lpstr>
      <vt:lpstr>Слайд 7</vt:lpstr>
      <vt:lpstr>Слайд 8</vt:lpstr>
      <vt:lpstr>  Ответственность за коррупционные правонарушения</vt:lpstr>
      <vt:lpstr>  Руководителям кадровых служб учреждений здравоохранения Волгоградской области провести  комплекс  следующих  мероприятий:  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user-c545</dc:creator>
  <cp:lastModifiedBy>user-c545</cp:lastModifiedBy>
  <cp:revision>115</cp:revision>
  <dcterms:created xsi:type="dcterms:W3CDTF">2014-06-18T09:21:08Z</dcterms:created>
  <dcterms:modified xsi:type="dcterms:W3CDTF">2014-07-01T05:49:48Z</dcterms:modified>
</cp:coreProperties>
</file>